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mputer Says No" panose="020B0604020202020204" charset="0"/>
      <p:regular r:id="rId21"/>
    </p:embeddedFont>
    <p:embeddedFont>
      <p:font typeface="Poppins Bold Italics" panose="020B0604020202020204" charset="0"/>
      <p:regular r:id="rId22"/>
    </p:embeddedFont>
    <p:embeddedFont>
      <p:font typeface="Distillery Display" panose="020B0604020202020204" charset="0"/>
      <p:regular r:id="rId23"/>
    </p:embeddedFont>
    <p:embeddedFont>
      <p:font typeface="Poppins Light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54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sv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27808" y="7414696"/>
            <a:ext cx="692681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9"/>
              </a:lnSpc>
            </a:pPr>
            <a:r>
              <a:rPr lang="en-US" sz="4014" dirty="0">
                <a:solidFill>
                  <a:srgbClr val="6866E1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BY </a:t>
            </a:r>
            <a:r>
              <a:rPr lang="en-US" sz="4014" dirty="0" smtClean="0">
                <a:solidFill>
                  <a:srgbClr val="6866E1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RABEEKA</a:t>
            </a:r>
            <a:r>
              <a:rPr lang="en-US" sz="4014" dirty="0" smtClean="0">
                <a:solidFill>
                  <a:srgbClr val="6866E1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 </a:t>
            </a:r>
            <a:r>
              <a:rPr lang="en-US" sz="4014" dirty="0">
                <a:solidFill>
                  <a:srgbClr val="6866E1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YOUSUF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27808" y="4463168"/>
            <a:ext cx="8127324" cy="252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50925" y="3372520"/>
            <a:ext cx="7103952" cy="7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ARTIFICIAL INTELLIGENCE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331156" y="1563451"/>
            <a:ext cx="7573219" cy="8296504"/>
          </a:xfrm>
          <a:custGeom>
            <a:avLst/>
            <a:gdLst/>
            <a:ahLst/>
            <a:cxnLst/>
            <a:rect l="l" t="t" r="r" b="b"/>
            <a:pathLst>
              <a:path w="7573219" h="8296504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7283" y="2241552"/>
            <a:ext cx="11613435" cy="218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67"/>
              </a:lnSpc>
              <a:spcBef>
                <a:spcPct val="0"/>
              </a:spcBef>
            </a:pPr>
            <a:r>
              <a:rPr lang="en-US" sz="98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MAJOR MILESTONES IN THE 2010S</a:t>
            </a:r>
          </a:p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endParaRPr lang="en-US" sz="9815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42828" y="3784357"/>
            <a:ext cx="10469841" cy="134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2016: AlphaGo defeated world champion Go player Lee Sedol</a:t>
            </a:r>
          </a:p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2018: Introduction of BERT and GPT models in NLP</a:t>
            </a:r>
          </a:p>
          <a:p>
            <a:pPr algn="l">
              <a:lnSpc>
                <a:spcPts val="3534"/>
              </a:lnSpc>
            </a:pPr>
            <a:endParaRPr lang="en-US" sz="218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42828" y="6193228"/>
            <a:ext cx="10469841" cy="134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AI applications expanded into healthcare, robotics, and transport</a:t>
            </a:r>
          </a:p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Generative models like DALL·E and CLIP demonstrated creative abilities</a:t>
            </a:r>
          </a:p>
          <a:p>
            <a:pPr algn="l">
              <a:lnSpc>
                <a:spcPts val="3534"/>
              </a:lnSpc>
            </a:pPr>
            <a:endParaRPr lang="en-US" sz="218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7283" y="2155827"/>
            <a:ext cx="11613435" cy="254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1"/>
              </a:lnSpc>
              <a:spcBef>
                <a:spcPct val="0"/>
              </a:spcBef>
            </a:pPr>
            <a:r>
              <a:rPr lang="en-US" sz="801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FOUNDATION MODELS AND GENERATIVE AI (2020S)</a:t>
            </a:r>
          </a:p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endParaRPr lang="en-US" sz="8016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42828" y="3784357"/>
            <a:ext cx="10469841" cy="134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Emergence of large-scale language models: GPT-3, PaLM, Claude</a:t>
            </a:r>
          </a:p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Trained on diverse and massive datasets across multiple domains</a:t>
            </a:r>
          </a:p>
          <a:p>
            <a:pPr algn="l">
              <a:lnSpc>
                <a:spcPts val="3534"/>
              </a:lnSpc>
            </a:pPr>
            <a:endParaRPr lang="en-US" sz="218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42828" y="6193228"/>
            <a:ext cx="10469841" cy="134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Enabled AI to handle text, image, audio, and code seamlessly</a:t>
            </a:r>
          </a:p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Used for content creation, assistance, and productivity tools</a:t>
            </a:r>
          </a:p>
          <a:p>
            <a:pPr algn="l">
              <a:lnSpc>
                <a:spcPts val="3534"/>
              </a:lnSpc>
            </a:pPr>
            <a:endParaRPr lang="en-US" sz="218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7283" y="2155827"/>
            <a:ext cx="11613435" cy="182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1"/>
              </a:lnSpc>
              <a:spcBef>
                <a:spcPct val="0"/>
              </a:spcBef>
            </a:pPr>
            <a:r>
              <a:rPr lang="en-US" sz="801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EMERGENCE OF AGENTIC AI</a:t>
            </a:r>
          </a:p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endParaRPr lang="en-US" sz="8016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42828" y="3784357"/>
            <a:ext cx="10469841" cy="134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AI systems developed the ability to act with autonomy and plan tasks</a:t>
            </a:r>
          </a:p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Tools like AutoGPT, BabyAGI, and Devin show agent-like behavior</a:t>
            </a:r>
          </a:p>
          <a:p>
            <a:pPr algn="l">
              <a:lnSpc>
                <a:spcPts val="3534"/>
              </a:lnSpc>
            </a:pPr>
            <a:endParaRPr lang="en-US" sz="218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42828" y="6193228"/>
            <a:ext cx="10469841" cy="134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Capabilities include memory retention, goal-setting, and tool usage</a:t>
            </a:r>
          </a:p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Multi-agent environments used to tackle complex, dynamic challenges</a:t>
            </a:r>
          </a:p>
          <a:p>
            <a:pPr algn="l">
              <a:lnSpc>
                <a:spcPts val="3534"/>
              </a:lnSpc>
            </a:pPr>
            <a:endParaRPr lang="en-US" sz="218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8661" y="1650413"/>
            <a:ext cx="9610678" cy="287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2"/>
              </a:lnSpc>
            </a:pPr>
            <a:r>
              <a:rPr lang="en-US" sz="95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CHALLENGES AND OPPORTUNITIES</a:t>
            </a:r>
          </a:p>
          <a:p>
            <a:pPr marL="0" lvl="0" indent="0" algn="ctr">
              <a:lnSpc>
                <a:spcPts val="7406"/>
              </a:lnSpc>
              <a:spcBef>
                <a:spcPct val="0"/>
              </a:spcBef>
            </a:pPr>
            <a:endParaRPr lang="en-US" sz="9586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252" y="5959424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Future focus: global cooperation, regulation, and potential AGI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653071" y="5959424"/>
            <a:ext cx="3121512" cy="221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Societal concerns around employment, misinformation, and education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74334" y="5959424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difficulties in ensuring safe and aligned AI behavior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2095597" y="5959424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Addressing ethical issues: bias, fairness, accountability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5548" y="8986029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91052">
            <a:off x="13048963" y="-5984494"/>
            <a:ext cx="11291757" cy="10164688"/>
          </a:xfrm>
          <a:custGeom>
            <a:avLst/>
            <a:gdLst/>
            <a:ahLst/>
            <a:cxnLst/>
            <a:rect l="l" t="t" r="r" b="b"/>
            <a:pathLst>
              <a:path w="11291757" h="10164688">
                <a:moveTo>
                  <a:pt x="0" y="0"/>
                </a:moveTo>
                <a:lnTo>
                  <a:pt x="11291757" y="0"/>
                </a:lnTo>
                <a:lnTo>
                  <a:pt x="11291757" y="10164687"/>
                </a:lnTo>
                <a:lnTo>
                  <a:pt x="0" y="1016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297235" y="1880213"/>
            <a:ext cx="8036625" cy="5957149"/>
          </a:xfrm>
          <a:custGeom>
            <a:avLst/>
            <a:gdLst/>
            <a:ahLst/>
            <a:cxnLst/>
            <a:rect l="l" t="t" r="r" b="b"/>
            <a:pathLst>
              <a:path w="8036625" h="5957149">
                <a:moveTo>
                  <a:pt x="8036625" y="0"/>
                </a:moveTo>
                <a:lnTo>
                  <a:pt x="0" y="0"/>
                </a:lnTo>
                <a:lnTo>
                  <a:pt x="0" y="5957149"/>
                </a:lnTo>
                <a:lnTo>
                  <a:pt x="8036625" y="5957149"/>
                </a:lnTo>
                <a:lnTo>
                  <a:pt x="803662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13547" y="4038286"/>
            <a:ext cx="5781294" cy="8229600"/>
          </a:xfrm>
          <a:custGeom>
            <a:avLst/>
            <a:gdLst/>
            <a:ahLst/>
            <a:cxnLst/>
            <a:rect l="l" t="t" r="r" b="b"/>
            <a:pathLst>
              <a:path w="5781294" h="8229600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47339" y="1352550"/>
            <a:ext cx="7235527" cy="142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719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SUMMARY &amp; CLOSING</a:t>
            </a:r>
          </a:p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endParaRPr lang="en-US" sz="7193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506136"/>
            <a:ext cx="7312551" cy="598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079" lvl="1" indent="-410039" algn="ctr">
              <a:lnSpc>
                <a:spcPts val="5317"/>
              </a:lnSpc>
              <a:buAutoNum type="arabicPeriod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AI HAS EVOLVED FROM RULE-BASED SYSTEMS TO AUTONOMOUS AGENTS</a:t>
            </a:r>
          </a:p>
          <a:p>
            <a:pPr marL="820079" lvl="1" indent="-410039" algn="ctr">
              <a:lnSpc>
                <a:spcPts val="5317"/>
              </a:lnSpc>
              <a:buAutoNum type="arabicPeriod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KEY TRANSITIONS: SYMBOLIC → STATISTICAL → DEEP LEArnING → AGENTIC</a:t>
            </a:r>
          </a:p>
          <a:p>
            <a:pPr marL="820079" lvl="1" indent="-410039" algn="ctr">
              <a:lnSpc>
                <a:spcPts val="5317"/>
              </a:lnSpc>
              <a:buAutoNum type="arabicPeriod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AI CONTINUES TO EXPAND ITS ROLE IN CREATIVITY, AUTONOMY, AND IMPACT</a:t>
            </a:r>
          </a:p>
          <a:p>
            <a:pPr marL="820079" lvl="1" indent="-410039" algn="ctr">
              <a:lnSpc>
                <a:spcPts val="5317"/>
              </a:lnSpc>
              <a:buAutoNum type="arabicPeriod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ENCOURAGE AUDIENCE ENGAGEMENT AND OPEN FLOOR FOR QUESTIONS</a:t>
            </a:r>
          </a:p>
          <a:p>
            <a:pPr algn="ctr">
              <a:lnSpc>
                <a:spcPts val="5317"/>
              </a:lnSpc>
              <a:spcBef>
                <a:spcPct val="0"/>
              </a:spcBef>
            </a:pPr>
            <a:endParaRPr lang="en-US" sz="3798">
              <a:solidFill>
                <a:srgbClr val="FFFFFF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77897" y="-5779144"/>
            <a:ext cx="14635371" cy="12033527"/>
          </a:xfrm>
          <a:custGeom>
            <a:avLst/>
            <a:gdLst/>
            <a:ahLst/>
            <a:cxnLst/>
            <a:rect l="l" t="t" r="r" b="b"/>
            <a:pathLst>
              <a:path w="14635371" h="12033527">
                <a:moveTo>
                  <a:pt x="0" y="0"/>
                </a:moveTo>
                <a:lnTo>
                  <a:pt x="14635371" y="0"/>
                </a:lnTo>
                <a:lnTo>
                  <a:pt x="14635371" y="12033528"/>
                </a:lnTo>
                <a:lnTo>
                  <a:pt x="0" y="1203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49841" y="799605"/>
            <a:ext cx="5689359" cy="8822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  <a:p>
            <a:pPr marL="0" lvl="0" indent="0" algn="ctr">
              <a:lnSpc>
                <a:spcPts val="8030"/>
              </a:lnSpc>
            </a:pPr>
            <a:r>
              <a:rPr lang="en-US" sz="5736" u="none" dirty="0">
                <a:solidFill>
                  <a:srgbClr val="6866E1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PRESENTED BY </a:t>
            </a:r>
            <a:r>
              <a:rPr lang="en-US" sz="5736" dirty="0" err="1" smtClean="0">
                <a:solidFill>
                  <a:srgbClr val="6866E1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Rabeeka</a:t>
            </a:r>
            <a:r>
              <a:rPr lang="en-US" sz="5736" u="none" dirty="0" smtClean="0">
                <a:solidFill>
                  <a:srgbClr val="6866E1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 </a:t>
            </a:r>
            <a:r>
              <a:rPr lang="en-US" sz="5736" u="none" dirty="0">
                <a:solidFill>
                  <a:srgbClr val="6866E1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YOUSUF</a:t>
            </a:r>
          </a:p>
        </p:txBody>
      </p:sp>
      <p:sp>
        <p:nvSpPr>
          <p:cNvPr id="7" name="Freeform 7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06557">
            <a:off x="13859100" y="1432047"/>
            <a:ext cx="4433872" cy="4665492"/>
          </a:xfrm>
          <a:custGeom>
            <a:avLst/>
            <a:gdLst/>
            <a:ahLst/>
            <a:cxnLst/>
            <a:rect l="l" t="t" r="r" b="b"/>
            <a:pathLst>
              <a:path w="4433872" h="4665492">
                <a:moveTo>
                  <a:pt x="0" y="0"/>
                </a:moveTo>
                <a:lnTo>
                  <a:pt x="4433873" y="0"/>
                </a:lnTo>
                <a:lnTo>
                  <a:pt x="4433873" y="4665493"/>
                </a:lnTo>
                <a:lnTo>
                  <a:pt x="0" y="466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77897" y="2433562"/>
            <a:ext cx="8117004" cy="7049716"/>
          </a:xfrm>
          <a:custGeom>
            <a:avLst/>
            <a:gdLst/>
            <a:ahLst/>
            <a:cxnLst/>
            <a:rect l="l" t="t" r="r" b="b"/>
            <a:pathLst>
              <a:path w="8117004" h="7049716">
                <a:moveTo>
                  <a:pt x="0" y="0"/>
                </a:moveTo>
                <a:lnTo>
                  <a:pt x="8117004" y="0"/>
                </a:lnTo>
                <a:lnTo>
                  <a:pt x="8117004" y="7049716"/>
                </a:lnTo>
                <a:lnTo>
                  <a:pt x="0" y="704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3546313"/>
            <a:ext cx="9897232" cy="5694156"/>
            <a:chOff x="0" y="0"/>
            <a:chExt cx="13196309" cy="7592208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7592208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7563318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29460" y="1833922"/>
            <a:ext cx="5353298" cy="236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4300" y="3625520"/>
            <a:ext cx="9321631" cy="495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869" lvl="1" indent="-236435" algn="l">
              <a:lnSpc>
                <a:spcPts val="3066"/>
              </a:lnSpc>
              <a:buFont typeface="Arial"/>
              <a:buChar char="•"/>
            </a:pPr>
            <a:r>
              <a:rPr lang="en-US" sz="219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</a:t>
            </a:r>
          </a:p>
          <a:p>
            <a:pPr marL="498286" lvl="1" indent="-249143" algn="l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Origins of AI (1940s–1950s)</a:t>
            </a:r>
          </a:p>
          <a:p>
            <a:pPr marL="498286" lvl="1" indent="-249143" algn="l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Symbolic AI &amp; Good Old-Fashioned AI (1956–1970s)</a:t>
            </a:r>
          </a:p>
          <a:p>
            <a:pPr marL="498286" lvl="1" indent="-249143" algn="l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First AI Winter (1970s–1980s)</a:t>
            </a:r>
          </a:p>
          <a:p>
            <a:pPr marL="498286" lvl="1" indent="-249143" algn="l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Machine Learning Emerges (1980s–1990s)</a:t>
            </a:r>
          </a:p>
          <a:p>
            <a:pPr marL="498286" lvl="1" indent="-249143" algn="l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Second AI Winter (Late 1980s–1990s)</a:t>
            </a:r>
          </a:p>
          <a:p>
            <a:pPr marL="498286" lvl="1" indent="-249143" algn="l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Deep Learning Revolution (2010s)</a:t>
            </a:r>
          </a:p>
          <a:p>
            <a:pPr marL="498286" lvl="1" indent="-249143" algn="l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Major Milestones in the 2010s</a:t>
            </a:r>
          </a:p>
          <a:p>
            <a:pPr marL="498286" lvl="1" indent="-249143" algn="l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Foundation Models and Generative AI (2020s)</a:t>
            </a:r>
          </a:p>
          <a:p>
            <a:pPr marL="498286" lvl="1" indent="-249143" algn="l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Emergence of Agentic AI</a:t>
            </a:r>
          </a:p>
          <a:p>
            <a:pPr marL="498286" lvl="1" indent="-249143" algn="l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Challenges and Opportunities</a:t>
            </a:r>
          </a:p>
          <a:p>
            <a:pPr marL="498286" lvl="1" indent="-249143" algn="l">
              <a:lnSpc>
                <a:spcPts val="3231"/>
              </a:lnSpc>
              <a:buFont typeface="Arial"/>
              <a:buChar char="•"/>
            </a:pPr>
            <a:r>
              <a:rPr lang="en-US" sz="2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Summary &amp; Closing</a:t>
            </a:r>
          </a:p>
          <a:p>
            <a:pPr marL="25419" lvl="1" indent="-12710" algn="l">
              <a:lnSpc>
                <a:spcPts val="164"/>
              </a:lnSpc>
              <a:buFont typeface="Arial"/>
              <a:buChar char="•"/>
            </a:pPr>
            <a:endParaRPr lang="en-US" sz="2307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18040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8361" y="2841417"/>
            <a:ext cx="9076332" cy="785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256" lvl="1" indent="-295628" algn="l">
              <a:lnSpc>
                <a:spcPts val="3833"/>
              </a:lnSpc>
              <a:buAutoNum type="arabicPeriod"/>
            </a:pPr>
            <a:r>
              <a:rPr lang="en-US" sz="273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presentation traces the historical and technological journey of Artificial Intelligence.</a:t>
            </a:r>
          </a:p>
          <a:p>
            <a:pPr marL="591256" lvl="1" indent="-295628" algn="l">
              <a:lnSpc>
                <a:spcPts val="3833"/>
              </a:lnSpc>
              <a:buAutoNum type="arabicPeriod"/>
            </a:pPr>
            <a:r>
              <a:rPr lang="en-US" sz="273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explores key milestones, paradigm shifts, and groundbreaking innovations that shaped AI from its inception to the modern era.</a:t>
            </a:r>
          </a:p>
          <a:p>
            <a:pPr marL="591256" lvl="1" indent="-295628" algn="l">
              <a:lnSpc>
                <a:spcPts val="3833"/>
              </a:lnSpc>
              <a:buAutoNum type="arabicPeriod"/>
            </a:pPr>
            <a:r>
              <a:rPr lang="en-US" sz="273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begin by understanding early theoretical concepts and follow the trajectory through symbolic AI, machine learning, and deep learning.</a:t>
            </a:r>
          </a:p>
          <a:p>
            <a:pPr marL="591256" lvl="1" indent="-295628" algn="l">
              <a:lnSpc>
                <a:spcPts val="3833"/>
              </a:lnSpc>
              <a:buAutoNum type="arabicPeriod"/>
            </a:pPr>
            <a:r>
              <a:rPr lang="en-US" sz="273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presentation culminates with the emergence of Agentic AI — systems that possess autonomy, memory, and goal-driven behavior.</a:t>
            </a:r>
          </a:p>
          <a:p>
            <a:pPr algn="l">
              <a:lnSpc>
                <a:spcPts val="3833"/>
              </a:lnSpc>
            </a:pPr>
            <a:endParaRPr lang="en-US" sz="2738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37452" lvl="1" indent="-318726" algn="l">
              <a:lnSpc>
                <a:spcPts val="4133"/>
              </a:lnSpc>
              <a:buFont typeface="Arial"/>
              <a:buChar char="•"/>
            </a:pPr>
            <a:r>
              <a:rPr lang="en-US" sz="2952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Presented by: </a:t>
            </a:r>
            <a:r>
              <a:rPr lang="en-US" sz="2952" b="1" i="1" dirty="0" smtClean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[</a:t>
            </a:r>
            <a:r>
              <a:rPr lang="en-US" sz="2952" b="1" i="1" dirty="0" err="1" smtClean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Rabeeka</a:t>
            </a:r>
            <a:r>
              <a:rPr lang="en-US" sz="2952" b="1" i="1" dirty="0" smtClean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sz="2952" b="1" i="1" dirty="0" err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Yousuf</a:t>
            </a:r>
            <a:r>
              <a:rPr lang="en-US" sz="2952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], [29/6/2025], [GIAIC]</a:t>
            </a:r>
          </a:p>
          <a:p>
            <a:pPr algn="l">
              <a:lnSpc>
                <a:spcPts val="3833"/>
              </a:lnSpc>
            </a:pPr>
            <a:endParaRPr lang="en-US" sz="2952" b="1" i="1" dirty="0">
              <a:solidFill>
                <a:srgbClr val="FFFFF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259616" y="3155727"/>
            <a:ext cx="8512282" cy="2012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16"/>
              </a:lnSpc>
            </a:pPr>
            <a:r>
              <a:rPr lang="en-US" sz="793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ORIGINS OF AI (1940S–1950S)</a:t>
            </a:r>
          </a:p>
          <a:p>
            <a:pPr marL="0" lvl="0" indent="0" algn="just">
              <a:lnSpc>
                <a:spcPts val="8307"/>
              </a:lnSpc>
              <a:spcBef>
                <a:spcPct val="0"/>
              </a:spcBef>
            </a:pPr>
            <a:endParaRPr lang="en-US" sz="7939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72214" y="4017655"/>
            <a:ext cx="9487086" cy="5403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3865" lvl="1" indent="-321932" algn="l">
              <a:lnSpc>
                <a:spcPts val="4831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1943: McCulloch &amp; Pitts model the first artificial neuron</a:t>
            </a:r>
          </a:p>
          <a:p>
            <a:pPr marL="643865" lvl="1" indent="-321932" algn="l">
              <a:lnSpc>
                <a:spcPts val="4831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1950: Alan Turing proposes the Turing Test to evaluate machine intelligence</a:t>
            </a:r>
          </a:p>
          <a:p>
            <a:pPr marL="643865" lvl="1" indent="-321932" algn="l">
              <a:lnSpc>
                <a:spcPts val="4831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1956: Dartmouth Conference officially marks the birth of AI</a:t>
            </a:r>
          </a:p>
          <a:p>
            <a:pPr marL="643865" lvl="1" indent="-321932" algn="l">
              <a:lnSpc>
                <a:spcPts val="4831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Early AI focused on logic and symbolic processing</a:t>
            </a:r>
          </a:p>
          <a:p>
            <a:pPr algn="l">
              <a:lnSpc>
                <a:spcPts val="4265"/>
              </a:lnSpc>
            </a:pPr>
            <a:endParaRPr lang="en-US" sz="2982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8661" y="1650413"/>
            <a:ext cx="9610678" cy="287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2"/>
              </a:lnSpc>
            </a:pPr>
            <a:r>
              <a:rPr lang="en-US" sz="95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SYMBOLIC AI &amp; GOOD OLD-FASHIONED AI (1956–1970S)</a:t>
            </a:r>
          </a:p>
          <a:p>
            <a:pPr marL="0" lvl="0" indent="0" algn="ctr">
              <a:lnSpc>
                <a:spcPts val="7406"/>
              </a:lnSpc>
              <a:spcBef>
                <a:spcPct val="0"/>
              </a:spcBef>
            </a:pPr>
            <a:endParaRPr lang="en-US" sz="9586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252" y="5959424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Major limitation: systems lacked flexibility in real-world contexts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653071" y="5959424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Early successes in math, games, and dialogue systems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74334" y="5959424"/>
            <a:ext cx="3121512" cy="110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Logic and symbols used to simulate reasoning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2095597" y="5959424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Rule-based systems were dominant (e.g., SHRDLU, ELIZA)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301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FIRST AI WINTER (1970S–1980S)</a:t>
            </a:r>
          </a:p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endParaRPr lang="en-US" sz="10403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Limited progress led to disappointment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AI systems failed to meet high expectations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02306"/>
            <a:ext cx="3037045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Funding reduced by governments and research agencies</a:t>
            </a:r>
          </a:p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3021" y="6302306"/>
            <a:ext cx="3037045" cy="91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Hardware and data constraints stalled further development</a:t>
            </a:r>
          </a:p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5548" y="8986029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091052">
            <a:off x="13048963" y="-5984494"/>
            <a:ext cx="11291757" cy="10164688"/>
          </a:xfrm>
          <a:custGeom>
            <a:avLst/>
            <a:gdLst/>
            <a:ahLst/>
            <a:cxnLst/>
            <a:rect l="l" t="t" r="r" b="b"/>
            <a:pathLst>
              <a:path w="11291757" h="10164688">
                <a:moveTo>
                  <a:pt x="0" y="0"/>
                </a:moveTo>
                <a:lnTo>
                  <a:pt x="11291757" y="0"/>
                </a:lnTo>
                <a:lnTo>
                  <a:pt x="11291757" y="10164687"/>
                </a:lnTo>
                <a:lnTo>
                  <a:pt x="0" y="1016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297235" y="1880213"/>
            <a:ext cx="8036625" cy="5957149"/>
          </a:xfrm>
          <a:custGeom>
            <a:avLst/>
            <a:gdLst/>
            <a:ahLst/>
            <a:cxnLst/>
            <a:rect l="l" t="t" r="r" b="b"/>
            <a:pathLst>
              <a:path w="8036625" h="5957149">
                <a:moveTo>
                  <a:pt x="8036625" y="0"/>
                </a:moveTo>
                <a:lnTo>
                  <a:pt x="0" y="0"/>
                </a:lnTo>
                <a:lnTo>
                  <a:pt x="0" y="5957149"/>
                </a:lnTo>
                <a:lnTo>
                  <a:pt x="8036625" y="5957149"/>
                </a:lnTo>
                <a:lnTo>
                  <a:pt x="803662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13547" y="4038286"/>
            <a:ext cx="5781294" cy="8229600"/>
          </a:xfrm>
          <a:custGeom>
            <a:avLst/>
            <a:gdLst/>
            <a:ahLst/>
            <a:cxnLst/>
            <a:rect l="l" t="t" r="r" b="b"/>
            <a:pathLst>
              <a:path w="5781294" h="8229600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34945" y="818620"/>
            <a:ext cx="7235527" cy="208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719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MACHINE LEARNING EMERGES (1980S–1990S)</a:t>
            </a:r>
          </a:p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endParaRPr lang="en-US" sz="7193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506136"/>
            <a:ext cx="7312551" cy="598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079" lvl="1" indent="-410039" algn="ctr">
              <a:lnSpc>
                <a:spcPts val="5317"/>
              </a:lnSpc>
              <a:buAutoNum type="arabicPeriod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TRANSITION FROM SYMBOLIC APPROACHES TO STATISTICAL MODELS</a:t>
            </a:r>
          </a:p>
          <a:p>
            <a:pPr marL="820079" lvl="1" indent="-410039" algn="ctr">
              <a:lnSpc>
                <a:spcPts val="5317"/>
              </a:lnSpc>
              <a:buAutoNum type="arabicPeriod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IntrODUCTION OF DECISION TREES, SUPPORT VECTOR MACHINES</a:t>
            </a:r>
          </a:p>
          <a:p>
            <a:pPr marL="820079" lvl="1" indent="-410039" algn="ctr">
              <a:lnSpc>
                <a:spcPts val="5317"/>
              </a:lnSpc>
              <a:buAutoNum type="arabicPeriod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1986: BACKPROPAGATION POPULARIZED FOR TRAINING NEURAL NETWORKS</a:t>
            </a:r>
          </a:p>
          <a:p>
            <a:pPr marL="820079" lvl="1" indent="-410039" algn="ctr">
              <a:lnSpc>
                <a:spcPts val="5317"/>
              </a:lnSpc>
              <a:buAutoNum type="arabicPeriod"/>
            </a:pPr>
            <a:r>
              <a:rPr lang="en-US" sz="379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REINFORCEMENT LEARNING BEGAN GAINING ATTENTION</a:t>
            </a:r>
          </a:p>
          <a:p>
            <a:pPr algn="ctr">
              <a:lnSpc>
                <a:spcPts val="5317"/>
              </a:lnSpc>
              <a:spcBef>
                <a:spcPct val="0"/>
              </a:spcBef>
            </a:pPr>
            <a:endParaRPr lang="en-US" sz="3798">
              <a:solidFill>
                <a:srgbClr val="FFFFFF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99328" y="1400683"/>
            <a:ext cx="9711088" cy="123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SECOND AI WINTER (LATE 1980s–1990s)</a:t>
            </a:r>
          </a:p>
          <a:p>
            <a:pPr marL="0" lvl="0" indent="0" algn="l">
              <a:lnSpc>
                <a:spcPts val="4458"/>
              </a:lnSpc>
              <a:spcBef>
                <a:spcPct val="0"/>
              </a:spcBef>
            </a:pPr>
            <a:endParaRPr lang="en-US" sz="6192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99328" y="1928499"/>
            <a:ext cx="5927701" cy="551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098" lvl="1" indent="-294549" algn="l">
              <a:lnSpc>
                <a:spcPts val="4420"/>
              </a:lnSpc>
              <a:buFont typeface="Arial"/>
              <a:buChar char="•"/>
            </a:pPr>
            <a:r>
              <a:rPr lang="en-US" sz="272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Expert systems proved difficult to scale and maintain</a:t>
            </a:r>
          </a:p>
          <a:p>
            <a:pPr algn="l">
              <a:lnSpc>
                <a:spcPts val="4420"/>
              </a:lnSpc>
            </a:pPr>
            <a:endParaRPr lang="en-US" sz="272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589098" lvl="1" indent="-294549" algn="l">
              <a:lnSpc>
                <a:spcPts val="4420"/>
              </a:lnSpc>
              <a:buFont typeface="Arial"/>
              <a:buChar char="•"/>
            </a:pPr>
            <a:r>
              <a:rPr lang="en-US" sz="272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Manual knowledge engineering became a bottleneck</a:t>
            </a:r>
          </a:p>
          <a:p>
            <a:pPr algn="l">
              <a:lnSpc>
                <a:spcPts val="4420"/>
              </a:lnSpc>
            </a:pPr>
            <a:endParaRPr lang="en-US" sz="272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589098" lvl="1" indent="-294549" algn="l">
              <a:lnSpc>
                <a:spcPts val="4420"/>
              </a:lnSpc>
              <a:buFont typeface="Arial"/>
              <a:buChar char="•"/>
            </a:pPr>
            <a:r>
              <a:rPr lang="en-US" sz="272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Industry disillusionment caused a drop in investment</a:t>
            </a:r>
          </a:p>
          <a:p>
            <a:pPr algn="l">
              <a:lnSpc>
                <a:spcPts val="4420"/>
              </a:lnSpc>
            </a:pPr>
            <a:endParaRPr lang="en-US" sz="272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67819" y="4861602"/>
            <a:ext cx="1019633" cy="135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6"/>
              </a:lnSpc>
              <a:spcBef>
                <a:spcPct val="0"/>
              </a:spcBef>
            </a:pPr>
            <a:r>
              <a:rPr lang="en-US" sz="127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73645" y="2892555"/>
            <a:ext cx="1019633" cy="135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6"/>
              </a:lnSpc>
              <a:spcBef>
                <a:spcPct val="0"/>
              </a:spcBef>
            </a:pPr>
            <a:r>
              <a:rPr lang="en-US" sz="127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57022" y="4861602"/>
            <a:ext cx="1019633" cy="135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6"/>
              </a:lnSpc>
              <a:spcBef>
                <a:spcPct val="0"/>
              </a:spcBef>
            </a:pPr>
            <a:r>
              <a:rPr lang="en-US" sz="127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22988" y="6665015"/>
            <a:ext cx="1019633" cy="135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6"/>
              </a:lnSpc>
              <a:spcBef>
                <a:spcPct val="0"/>
              </a:spcBef>
            </a:pPr>
            <a:r>
              <a:rPr lang="en-US" sz="127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222735" y="2252896"/>
            <a:ext cx="10065265" cy="133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4"/>
              </a:lnSpc>
            </a:pPr>
            <a:r>
              <a:rPr lang="en-US" sz="67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DEEP LEARNING REVOLUTION (2010S)</a:t>
            </a:r>
          </a:p>
          <a:p>
            <a:pPr marL="0" lvl="0" indent="0" algn="l">
              <a:lnSpc>
                <a:spcPts val="4824"/>
              </a:lnSpc>
              <a:spcBef>
                <a:spcPct val="0"/>
              </a:spcBef>
            </a:pPr>
            <a:r>
              <a:rPr lang="en-US" sz="67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37211" y="3490219"/>
            <a:ext cx="7852294" cy="576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986" lvl="1" indent="-340993" algn="l">
              <a:lnSpc>
                <a:spcPts val="5117"/>
              </a:lnSpc>
              <a:buFont typeface="Arial"/>
              <a:buChar char="•"/>
            </a:pPr>
            <a:r>
              <a:rPr lang="en-US" sz="31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2012: AlexNet dramatically improved image recognition performance</a:t>
            </a:r>
          </a:p>
          <a:p>
            <a:pPr marL="681986" lvl="1" indent="-340993" algn="l">
              <a:lnSpc>
                <a:spcPts val="5117"/>
              </a:lnSpc>
              <a:buFont typeface="Arial"/>
              <a:buChar char="•"/>
            </a:pPr>
            <a:r>
              <a:rPr lang="en-US" sz="31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GPU acceleration enabled large-scale deep learning</a:t>
            </a:r>
          </a:p>
          <a:p>
            <a:pPr marL="681986" lvl="1" indent="-340993" algn="l">
              <a:lnSpc>
                <a:spcPts val="5117"/>
              </a:lnSpc>
              <a:buFont typeface="Arial"/>
              <a:buChar char="•"/>
            </a:pPr>
            <a:r>
              <a:rPr lang="en-US" sz="31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Breakthroughs in computer vision, speech, and language tasks</a:t>
            </a:r>
          </a:p>
          <a:p>
            <a:pPr marL="681986" lvl="1" indent="-340993" algn="l">
              <a:lnSpc>
                <a:spcPts val="5117"/>
              </a:lnSpc>
              <a:buFont typeface="Arial"/>
              <a:buChar char="•"/>
            </a:pPr>
            <a:r>
              <a:rPr lang="en-US" sz="315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AI adoption surged in industry and academia</a:t>
            </a:r>
          </a:p>
          <a:p>
            <a:pPr algn="l">
              <a:lnSpc>
                <a:spcPts val="5117"/>
              </a:lnSpc>
            </a:pPr>
            <a:endParaRPr lang="en-US" sz="315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650</Words>
  <Application>Microsoft Office PowerPoint</Application>
  <PresentationFormat>Custom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Computer Says No</vt:lpstr>
      <vt:lpstr>Poppins Bold Italics</vt:lpstr>
      <vt:lpstr>Arial</vt:lpstr>
      <vt:lpstr>Distillery Display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hp</cp:lastModifiedBy>
  <cp:revision>2</cp:revision>
  <dcterms:created xsi:type="dcterms:W3CDTF">2006-08-16T00:00:00Z</dcterms:created>
  <dcterms:modified xsi:type="dcterms:W3CDTF">2025-07-25T17:00:23Z</dcterms:modified>
  <dc:identifier>DAGrrl5zTEU</dc:identifier>
</cp:coreProperties>
</file>